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EB Garamond"/>
      <p:regular r:id="rId23"/>
      <p:bold r:id="rId24"/>
      <p:italic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EBGaramond-bold.fntdata"/><Relationship Id="rId23" Type="http://schemas.openxmlformats.org/officeDocument/2006/relationships/font" Target="fonts/EBGaramon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boldItalic.fntdata"/><Relationship Id="rId25" Type="http://schemas.openxmlformats.org/officeDocument/2006/relationships/font" Target="fonts/EBGaramond-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b233dbb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b233dbb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can see the </a:t>
            </a:r>
            <a:r>
              <a:rPr lang="en"/>
              <a:t>video of the wireless charging circuit transferring power. The transmitter circuit is the one on the left and the receiver right. The transmitter circuit has 5V being applied to it, and when the coils are brought close together, the transmitter circuit induces a current in the receiver circuit through magnetic flux, generating a voltage in the receiver circuit that you can read on the multimeter as 2.5V</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b233dbbb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b233dbbb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t>
            </a:r>
            <a:r>
              <a:rPr lang="en"/>
              <a:t>numerous ways to build upon the functionality of our project. Some recommendations we have for future work are as follows: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Achieving a much smaller size circuit that can fit into the small lock housing so the entire product is simply the housing and a no-contact charger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option that would be advantageous to users of the E-Lock would be the usage of audio. This can either be through a small speaker that also fits in the housing, or a system that utilizes the actual laptop speakers to emit a louder signal upon movement.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our project currently stands, we have a hole in one side of our main housing in order to allow for wireless charging. In the future, this hole needs to be sealed in order to avoid tampering with the electronics. Ideally, it should be sealed with a material that can conduct magnetic flux well, but is still very strong such as fiberglass. This would be to allow for good functionality of wireless charging, while still maintaining protection of the electronics.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a great idea for users to receive notifications from the accelerometer and perhaps even track their E-Lock device using tracking technology would be the creation of an E-Lock specific app.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6dd694c32c0007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dd694c32c0007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would </a:t>
            </a:r>
            <a:r>
              <a:rPr lang="en"/>
              <a:t>like to thank both Dr. Winter and Dr. Tobias for their assistance and guidance throughout the semester, and would also like to give thanks to the Swanson Center for Product Innovation, and the Student </a:t>
            </a:r>
            <a:r>
              <a:rPr lang="en"/>
              <a:t>Electronics</a:t>
            </a:r>
            <a:r>
              <a:rPr lang="en"/>
              <a:t> </a:t>
            </a:r>
            <a:r>
              <a:rPr lang="en"/>
              <a:t>Resource</a:t>
            </a:r>
            <a:r>
              <a:rPr lang="en"/>
              <a:t> Center for providing us with the machines and circuit components needed to construct our project. Thank you guys all so much for listening. Any questions?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b233dbb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b233dbb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2dee426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2dee426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4c1ab00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4c1ab00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b233dbbb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b233dbbb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 17-34 hours now ideally 28-57 hours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2dee426b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2dee426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hannah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4b900af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4b900af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b233dbbb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b233dbbb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b233dbbb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b233dbbb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2dee426b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2dee426b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terms of </a:t>
            </a:r>
            <a:r>
              <a:rPr lang="en"/>
              <a:t>our results, we are very proud of what we were able to accomplish functionality wise. Our final system is able to detect motion through the accelerometer, and send a notification to a user’s phone. You guys can see this being displayed in this video on the left. The app shown displays the word “shaking” every time the E-lock is moved. In addition, we also removed all easy access points from the housing. With the charging port removed, our housing is essentially closed on all six sides, which improves security and makes tampering very difficult. On top of that, we were able to successfully assemble a working wireless charging circuit. It does not yet transfer the full voltage, meaning when 5 volts was applied to the transmitter circuit, the receiver circuit only read 2.5 volts when the coils were brought close to each other. However, this can be easily fixed by tightening and aligning the coils better, and increasing the amount of turns of the wire. Lastly, through SCPI, we were able to create our idealized metal housing out of aluminum, which is a much stronger and safer material than the previous 3D extruded filament.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hyperlink" Target="http://drive.google.com/file/d/1oRPUdex6iuwVpmSpiyfF3D8uwt1QFju8/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9.jp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uR_Wd3C89Z0J8bZGRd2XZA6RtBz3nZ8M/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Kensington E-Lock</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100">
                <a:latin typeface="EB Garamond"/>
                <a:ea typeface="EB Garamond"/>
                <a:cs typeface="EB Garamond"/>
                <a:sym typeface="EB Garamond"/>
              </a:rPr>
              <a:t>David Garrambone, Eli Wissenbach, Hannah Srock and Brian Soriano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2" title="wireless charger .MOV">
            <a:hlinkClick r:id="rId3"/>
          </p:cNvPr>
          <p:cNvPicPr preferRelativeResize="0"/>
          <p:nvPr/>
        </p:nvPicPr>
        <p:blipFill>
          <a:blip r:embed="rId4">
            <a:alphaModFix/>
          </a:blip>
          <a:stretch>
            <a:fillRect/>
          </a:stretch>
        </p:blipFill>
        <p:spPr>
          <a:xfrm>
            <a:off x="1392756" y="187325"/>
            <a:ext cx="6358475" cy="476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25" y="500925"/>
            <a:ext cx="3706500" cy="377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 for Future Work</a:t>
            </a:r>
            <a:endParaRPr/>
          </a:p>
        </p:txBody>
      </p:sp>
      <p:sp>
        <p:nvSpPr>
          <p:cNvPr id="150" name="Google Shape;150;p23"/>
          <p:cNvSpPr txBox="1"/>
          <p:nvPr>
            <p:ph idx="1" type="body"/>
          </p:nvPr>
        </p:nvSpPr>
        <p:spPr>
          <a:xfrm>
            <a:off x="4638925" y="224775"/>
            <a:ext cx="4166400" cy="4098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n"/>
              <a:t>Miniaturized electronics to fit inside idealized housing</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Laptop </a:t>
            </a:r>
            <a:r>
              <a:rPr lang="en"/>
              <a:t>speakers or E-Lock speakers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Cover wireless charging port with woven </a:t>
            </a:r>
            <a:r>
              <a:rPr lang="en"/>
              <a:t>fiberglass</a:t>
            </a:r>
            <a:endParaRPr/>
          </a:p>
          <a:p>
            <a:pPr indent="-298450" lvl="1" marL="914400" rtl="0" algn="l">
              <a:spcBef>
                <a:spcPts val="0"/>
              </a:spcBef>
              <a:spcAft>
                <a:spcPts val="0"/>
              </a:spcAft>
              <a:buSzPts val="1100"/>
              <a:buChar char="○"/>
            </a:pPr>
            <a:r>
              <a:rPr lang="en"/>
              <a:t>Can withstand </a:t>
            </a:r>
            <a:r>
              <a:rPr lang="en"/>
              <a:t>bludgeoning, most chemical solvents, and has a high melting point</a:t>
            </a:r>
            <a:endParaRPr/>
          </a:p>
          <a:p>
            <a:pPr indent="-298450" lvl="2" marL="1371600" rtl="0" algn="l">
              <a:spcBef>
                <a:spcPts val="0"/>
              </a:spcBef>
              <a:spcAft>
                <a:spcPts val="0"/>
              </a:spcAft>
              <a:buSzPts val="1100"/>
              <a:buChar char="■"/>
            </a:pPr>
            <a:r>
              <a:rPr lang="en"/>
              <a:t>Can also look into Teflon or Plexiglass (PMMA)</a:t>
            </a:r>
            <a:endParaRPr/>
          </a:p>
          <a:p>
            <a:pPr indent="0" lvl="0" marL="1371600" rtl="0" algn="l">
              <a:spcBef>
                <a:spcPts val="1200"/>
              </a:spcBef>
              <a:spcAft>
                <a:spcPts val="0"/>
              </a:spcAft>
              <a:buNone/>
            </a:pPr>
            <a:r>
              <a:t/>
            </a:r>
            <a:endParaRPr/>
          </a:p>
          <a:p>
            <a:pPr indent="-311150" lvl="0" marL="457200" rtl="0" algn="l">
              <a:spcBef>
                <a:spcPts val="1200"/>
              </a:spcBef>
              <a:spcAft>
                <a:spcPts val="0"/>
              </a:spcAft>
              <a:buSzPts val="1300"/>
              <a:buChar char="●"/>
            </a:pPr>
            <a:r>
              <a:rPr lang="en"/>
              <a:t>Kensington E-Lock specific app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Acknowledgements</a:t>
            </a:r>
            <a:endParaRPr/>
          </a:p>
        </p:txBody>
      </p:sp>
      <p:sp>
        <p:nvSpPr>
          <p:cNvPr id="156" name="Google Shape;156;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Dr. Eric Winter</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Dr. Marc Tobias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SCPI</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SERC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2" name="Google Shape;162;p25"/>
          <p:cNvSpPr txBox="1"/>
          <p:nvPr>
            <p:ph idx="1" type="body"/>
          </p:nvPr>
        </p:nvSpPr>
        <p:spPr>
          <a:xfrm>
            <a:off x="4644675" y="142875"/>
            <a:ext cx="4166400" cy="4847700"/>
          </a:xfrm>
          <a:prstGeom prst="rect">
            <a:avLst/>
          </a:prstGeom>
        </p:spPr>
        <p:txBody>
          <a:bodyPr anchorCtr="0" anchor="t" bIns="91425" lIns="91425" spcFirstLastPara="1" rIns="91425" wrap="square" tIns="91425">
            <a:normAutofit fontScale="62500" lnSpcReduction="20000"/>
          </a:bodyPr>
          <a:lstStyle/>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Problem Statement</a:t>
            </a:r>
            <a:endParaRPr sz="2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Project background</a:t>
            </a:r>
            <a:endParaRPr sz="2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Any info on market</a:t>
            </a:r>
            <a:endParaRPr sz="1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opportunity, etc.</a:t>
            </a:r>
            <a:endParaRPr sz="2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History of prior work</a:t>
            </a:r>
            <a:endParaRPr sz="2100">
              <a:solidFill>
                <a:srgbClr val="000000"/>
              </a:solidFill>
              <a:highlight>
                <a:srgbClr val="F2F2F2"/>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Customer requirements</a:t>
            </a:r>
            <a:endParaRPr>
              <a:highlight>
                <a:srgbClr val="FFFF00"/>
              </a:highlight>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Proposed Solution</a:t>
            </a:r>
            <a:endParaRPr sz="2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latin typeface="Arial"/>
                <a:ea typeface="Arial"/>
                <a:cs typeface="Arial"/>
                <a:sym typeface="Arial"/>
              </a:rPr>
              <a:t>Solution approach</a:t>
            </a:r>
            <a:endParaRPr sz="2100">
              <a:solidFill>
                <a:srgbClr val="000000"/>
              </a:solidFill>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Examples of design</a:t>
            </a:r>
            <a:endParaRPr sz="1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evolution</a:t>
            </a:r>
            <a:endParaRPr sz="2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Prototype(s) created</a:t>
            </a:r>
            <a:endParaRPr sz="205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Final design</a:t>
            </a:r>
            <a:endParaRPr sz="2050">
              <a:solidFill>
                <a:srgbClr val="000000"/>
              </a:solidFill>
              <a:highlight>
                <a:srgbClr val="F2F2F2"/>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Results</a:t>
            </a:r>
            <a:endParaRPr sz="2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Verification / validation</a:t>
            </a:r>
            <a:endParaRPr sz="1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FFF00"/>
                </a:highlight>
                <a:latin typeface="Arial"/>
                <a:ea typeface="Arial"/>
                <a:cs typeface="Arial"/>
                <a:sym typeface="Arial"/>
              </a:rPr>
              <a:t>conducted</a:t>
            </a:r>
            <a:endParaRPr sz="2100">
              <a:solidFill>
                <a:srgbClr val="000000"/>
              </a:solidFill>
              <a:highlight>
                <a:srgbClr val="FFFF00"/>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Comparison to targets </a:t>
            </a:r>
            <a:endParaRPr sz="1100">
              <a:solidFill>
                <a:srgbClr val="000000"/>
              </a:solidFill>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requirements</a:t>
            </a:r>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Conclusions</a:t>
            </a:r>
            <a:endParaRPr sz="2100">
              <a:solidFill>
                <a:srgbClr val="000000"/>
              </a:solidFill>
              <a:highlight>
                <a:srgbClr val="F2F2F2"/>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Determination of success</a:t>
            </a:r>
            <a:endParaRPr sz="1100">
              <a:solidFill>
                <a:srgbClr val="000000"/>
              </a:solidFill>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 failure</a:t>
            </a:r>
            <a:endParaRPr sz="2100">
              <a:solidFill>
                <a:srgbClr val="000000"/>
              </a:solidFill>
              <a:highlight>
                <a:srgbClr val="F2F2F2"/>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Recommendations for</a:t>
            </a:r>
            <a:endParaRPr sz="1100">
              <a:solidFill>
                <a:srgbClr val="000000"/>
              </a:solidFill>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future work</a:t>
            </a:r>
            <a:endParaRPr sz="2100">
              <a:solidFill>
                <a:srgbClr val="000000"/>
              </a:solidFill>
              <a:highlight>
                <a:srgbClr val="F2F2F2"/>
              </a:highlight>
              <a:latin typeface="Arial"/>
              <a:ea typeface="Arial"/>
              <a:cs typeface="Arial"/>
              <a:sym typeface="Arial"/>
            </a:endParaRPr>
          </a:p>
          <a:p>
            <a:pPr indent="0" lvl="0" marL="0" marR="0" rtl="0" algn="l">
              <a:spcBef>
                <a:spcPts val="0"/>
              </a:spcBef>
              <a:spcAft>
                <a:spcPts val="0"/>
              </a:spcAft>
              <a:buNone/>
            </a:pPr>
            <a:r>
              <a:rPr lang="en" sz="2050">
                <a:solidFill>
                  <a:srgbClr val="000000"/>
                </a:solidFill>
                <a:highlight>
                  <a:srgbClr val="F2F2F2"/>
                </a:highlight>
                <a:latin typeface="Arial"/>
                <a:ea typeface="Arial"/>
                <a:cs typeface="Arial"/>
                <a:sym typeface="Arial"/>
              </a:rPr>
              <a:t>Acknowledgements</a:t>
            </a:r>
            <a:endParaRPr sz="2050">
              <a:solidFill>
                <a:srgbClr val="000000"/>
              </a:solidFill>
              <a:highlight>
                <a:srgbClr val="F2F2F2"/>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Background</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Kensington is currently the world leader in electronic security products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How the Kensington Lock works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Traditionally Kensington computer locks have used a cable to keep laptops secure</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Kensington would like to modernize this design and to make the cable optional</a:t>
            </a:r>
            <a:endParaRPr/>
          </a:p>
          <a:p>
            <a:pPr indent="-311150" lvl="1" marL="914400" rtl="0" algn="l">
              <a:spcBef>
                <a:spcPts val="0"/>
              </a:spcBef>
              <a:spcAft>
                <a:spcPts val="0"/>
              </a:spcAft>
              <a:buSzPts val="1300"/>
              <a:buChar char="○"/>
            </a:pPr>
            <a:r>
              <a:rPr lang="en" sz="1300"/>
              <a:t>Issues with cable: bulky, easily defeated, outdated</a:t>
            </a:r>
            <a:endParaRPr sz="1300"/>
          </a:p>
          <a:p>
            <a:pPr indent="0" lvl="0" marL="914400" rtl="0" algn="l">
              <a:spcBef>
                <a:spcPts val="1200"/>
              </a:spcBef>
              <a:spcAft>
                <a:spcPts val="0"/>
              </a:spcAft>
              <a:buNone/>
            </a:pPr>
            <a:r>
              <a:t/>
            </a:r>
            <a:endParaRPr sz="1300"/>
          </a:p>
          <a:p>
            <a:pPr indent="0" lvl="0" marL="0" rtl="0" algn="l">
              <a:spcBef>
                <a:spcPts val="1200"/>
              </a:spcBef>
              <a:spcAft>
                <a:spcPts val="1200"/>
              </a:spcAft>
              <a:buNone/>
            </a:pPr>
            <a:r>
              <a:t/>
            </a:r>
            <a:endParaRPr sz="1300"/>
          </a:p>
        </p:txBody>
      </p:sp>
      <p:pic>
        <p:nvPicPr>
          <p:cNvPr id="72" name="Google Shape;72;p14"/>
          <p:cNvPicPr preferRelativeResize="0"/>
          <p:nvPr/>
        </p:nvPicPr>
        <p:blipFill>
          <a:blip r:embed="rId3">
            <a:alphaModFix/>
          </a:blip>
          <a:stretch>
            <a:fillRect/>
          </a:stretch>
        </p:blipFill>
        <p:spPr>
          <a:xfrm>
            <a:off x="793988" y="1180950"/>
            <a:ext cx="2741975" cy="1828876"/>
          </a:xfrm>
          <a:prstGeom prst="rect">
            <a:avLst/>
          </a:prstGeom>
          <a:noFill/>
          <a:ln>
            <a:noFill/>
          </a:ln>
        </p:spPr>
      </p:pic>
      <p:pic>
        <p:nvPicPr>
          <p:cNvPr id="73" name="Google Shape;73;p14"/>
          <p:cNvPicPr preferRelativeResize="0"/>
          <p:nvPr/>
        </p:nvPicPr>
        <p:blipFill rotWithShape="1">
          <a:blip r:embed="rId4">
            <a:alphaModFix/>
          </a:blip>
          <a:srcRect b="12068" l="41695" r="16170" t="8635"/>
          <a:stretch/>
        </p:blipFill>
        <p:spPr>
          <a:xfrm>
            <a:off x="794000" y="3101425"/>
            <a:ext cx="2741975" cy="20420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Analysis</a:t>
            </a:r>
            <a:endParaRPr/>
          </a:p>
        </p:txBody>
      </p:sp>
      <p:sp>
        <p:nvSpPr>
          <p:cNvPr id="79" name="Google Shape;79;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Kensington controls 70% of the computer security market</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99% of business laptops have a Kensington Security Slot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Common customers include students, business professionals, IT departments within large businesses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60% of US workforce is work from home</a:t>
            </a:r>
            <a:endParaRPr/>
          </a:p>
        </p:txBody>
      </p:sp>
      <p:sp>
        <p:nvSpPr>
          <p:cNvPr id="80" name="Google Shape;80;p15"/>
          <p:cNvSpPr txBox="1"/>
          <p:nvPr/>
        </p:nvSpPr>
        <p:spPr>
          <a:xfrm>
            <a:off x="704175" y="1826750"/>
            <a:ext cx="240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oboto"/>
                <a:ea typeface="Roboto"/>
                <a:cs typeface="Roboto"/>
                <a:sym typeface="Roboto"/>
              </a:rPr>
              <a:t>Add Picture</a:t>
            </a:r>
            <a:endParaRPr sz="2000">
              <a:solidFill>
                <a:schemeClr val="lt1"/>
              </a:solidFill>
              <a:latin typeface="Roboto"/>
              <a:ea typeface="Roboto"/>
              <a:cs typeface="Roboto"/>
              <a:sym typeface="Roboto"/>
            </a:endParaRPr>
          </a:p>
        </p:txBody>
      </p:sp>
      <p:pic>
        <p:nvPicPr>
          <p:cNvPr id="81" name="Google Shape;81;p15"/>
          <p:cNvPicPr preferRelativeResize="0"/>
          <p:nvPr/>
        </p:nvPicPr>
        <p:blipFill>
          <a:blip r:embed="rId3">
            <a:alphaModFix/>
          </a:blip>
          <a:stretch>
            <a:fillRect/>
          </a:stretch>
        </p:blipFill>
        <p:spPr>
          <a:xfrm>
            <a:off x="147463" y="1455481"/>
            <a:ext cx="4035026" cy="2663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207125" y="500925"/>
            <a:ext cx="40026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History of Prior Work</a:t>
            </a:r>
            <a:endParaRPr/>
          </a:p>
        </p:txBody>
      </p:sp>
      <p:sp>
        <p:nvSpPr>
          <p:cNvPr id="87" name="Google Shape;87;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Previous group produced a minimally sized housing for the lock as well as working electronic components</a:t>
            </a:r>
            <a:endParaRPr/>
          </a:p>
          <a:p>
            <a:pPr indent="-311150" lvl="1" marL="914400" rtl="0" algn="l">
              <a:spcBef>
                <a:spcPts val="0"/>
              </a:spcBef>
              <a:spcAft>
                <a:spcPts val="0"/>
              </a:spcAft>
              <a:buSzPts val="1300"/>
              <a:buChar char="○"/>
            </a:pPr>
            <a:r>
              <a:rPr lang="en" sz="1300"/>
              <a:t>Cable easily removed yet still sturdy</a:t>
            </a:r>
            <a:endParaRPr sz="1300"/>
          </a:p>
          <a:p>
            <a:pPr indent="-323850" lvl="1" marL="914400" rtl="0" algn="l">
              <a:spcBef>
                <a:spcPts val="0"/>
              </a:spcBef>
              <a:spcAft>
                <a:spcPts val="0"/>
              </a:spcAft>
              <a:buSzPts val="1500"/>
              <a:buChar char="○"/>
            </a:pPr>
            <a:r>
              <a:rPr lang="en" sz="1300"/>
              <a:t>Components could not fit in the housing and were not able to connect to all devices via Bluetooth.</a:t>
            </a:r>
            <a:endParaRPr sz="1300"/>
          </a:p>
          <a:p>
            <a:pPr indent="-311150" lvl="1" marL="914400" rtl="0" algn="l">
              <a:spcBef>
                <a:spcPts val="0"/>
              </a:spcBef>
              <a:spcAft>
                <a:spcPts val="0"/>
              </a:spcAft>
              <a:buSzPts val="1300"/>
              <a:buChar char="○"/>
            </a:pPr>
            <a:r>
              <a:rPr lang="en" sz="1300"/>
              <a:t>Housing was a prototype 3D print, not sturdy enough for production</a:t>
            </a:r>
            <a:endParaRPr sz="1300"/>
          </a:p>
          <a:p>
            <a:pPr indent="0" lvl="0" marL="914400" rtl="0" algn="l">
              <a:spcBef>
                <a:spcPts val="1200"/>
              </a:spcBef>
              <a:spcAft>
                <a:spcPts val="0"/>
              </a:spcAft>
              <a:buNone/>
            </a:pPr>
            <a:r>
              <a:t/>
            </a:r>
            <a:endParaRPr/>
          </a:p>
          <a:p>
            <a:pPr indent="-311150" lvl="0" marL="457200" rtl="0" algn="l">
              <a:spcBef>
                <a:spcPts val="1200"/>
              </a:spcBef>
              <a:spcAft>
                <a:spcPts val="0"/>
              </a:spcAft>
              <a:buSzPts val="1300"/>
              <a:buChar char="●"/>
            </a:pPr>
            <a:r>
              <a:rPr lang="en"/>
              <a:t>Limited battery life</a:t>
            </a:r>
            <a:endParaRPr/>
          </a:p>
          <a:p>
            <a:pPr indent="-311150" lvl="1" marL="914400" rtl="0" algn="l">
              <a:spcBef>
                <a:spcPts val="0"/>
              </a:spcBef>
              <a:spcAft>
                <a:spcPts val="0"/>
              </a:spcAft>
              <a:buSzPts val="1300"/>
              <a:buChar char="○"/>
            </a:pPr>
            <a:r>
              <a:rPr lang="en" sz="1300"/>
              <a:t>9V not Rechargeable</a:t>
            </a:r>
            <a:endParaRPr sz="1300"/>
          </a:p>
          <a:p>
            <a:pPr indent="-311150" lvl="1" marL="914400" rtl="0" algn="l">
              <a:spcBef>
                <a:spcPts val="0"/>
              </a:spcBef>
              <a:spcAft>
                <a:spcPts val="0"/>
              </a:spcAft>
              <a:buSzPts val="1300"/>
              <a:buChar char="○"/>
            </a:pPr>
            <a:r>
              <a:rPr lang="en" sz="1300"/>
              <a:t>Charging port creates weak point</a:t>
            </a:r>
            <a:endParaRPr sz="1300"/>
          </a:p>
          <a:p>
            <a:pPr indent="-311150" lvl="1" marL="914400" rtl="0" algn="l">
              <a:spcBef>
                <a:spcPts val="0"/>
              </a:spcBef>
              <a:spcAft>
                <a:spcPts val="0"/>
              </a:spcAft>
              <a:buSzPts val="1300"/>
              <a:buChar char="○"/>
            </a:pPr>
            <a:r>
              <a:rPr lang="en" sz="1300"/>
              <a:t>6.5 hours</a:t>
            </a:r>
            <a:endParaRPr sz="1300"/>
          </a:p>
          <a:p>
            <a:pPr indent="0" lvl="0" marL="0" rtl="0" algn="l">
              <a:spcBef>
                <a:spcPts val="1200"/>
              </a:spcBef>
              <a:spcAft>
                <a:spcPts val="1200"/>
              </a:spcAft>
              <a:buNone/>
            </a:pPr>
            <a:r>
              <a:t/>
            </a:r>
            <a:endParaRPr/>
          </a:p>
        </p:txBody>
      </p:sp>
      <p:pic>
        <p:nvPicPr>
          <p:cNvPr id="88" name="Google Shape;88;p16"/>
          <p:cNvPicPr preferRelativeResize="0"/>
          <p:nvPr/>
        </p:nvPicPr>
        <p:blipFill rotWithShape="1">
          <a:blip r:embed="rId3">
            <a:alphaModFix/>
          </a:blip>
          <a:srcRect b="0" l="0" r="0" t="0"/>
          <a:stretch/>
        </p:blipFill>
        <p:spPr>
          <a:xfrm>
            <a:off x="161100" y="1423650"/>
            <a:ext cx="1747647" cy="1783625"/>
          </a:xfrm>
          <a:prstGeom prst="rect">
            <a:avLst/>
          </a:prstGeom>
          <a:noFill/>
          <a:ln>
            <a:noFill/>
          </a:ln>
          <a:effectLst>
            <a:outerShdw blurRad="57150" rotWithShape="0" algn="bl" dir="5400000" dist="19050">
              <a:srgbClr val="000000">
                <a:alpha val="49800"/>
              </a:srgbClr>
            </a:outerShdw>
          </a:effectLst>
        </p:spPr>
      </p:pic>
      <p:pic>
        <p:nvPicPr>
          <p:cNvPr id="89" name="Google Shape;89;p16"/>
          <p:cNvPicPr preferRelativeResize="0"/>
          <p:nvPr/>
        </p:nvPicPr>
        <p:blipFill rotWithShape="1">
          <a:blip r:embed="rId4">
            <a:alphaModFix/>
          </a:blip>
          <a:srcRect b="0" l="14078" r="19700" t="22708"/>
          <a:stretch/>
        </p:blipFill>
        <p:spPr>
          <a:xfrm>
            <a:off x="2095938" y="1423650"/>
            <a:ext cx="2037499" cy="1783626"/>
          </a:xfrm>
          <a:prstGeom prst="rect">
            <a:avLst/>
          </a:prstGeom>
          <a:noFill/>
          <a:ln>
            <a:noFill/>
          </a:ln>
          <a:effectLst>
            <a:outerShdw blurRad="57150" rotWithShape="0" algn="bl" dir="5400000" dist="19050">
              <a:srgbClr val="000000">
                <a:alpha val="49800"/>
              </a:srgbClr>
            </a:outerShdw>
          </a:effectLst>
        </p:spPr>
      </p:pic>
      <p:pic>
        <p:nvPicPr>
          <p:cNvPr id="90" name="Google Shape;90;p16"/>
          <p:cNvPicPr preferRelativeResize="0"/>
          <p:nvPr/>
        </p:nvPicPr>
        <p:blipFill rotWithShape="1">
          <a:blip r:embed="rId5">
            <a:alphaModFix/>
          </a:blip>
          <a:srcRect b="19885" l="26261" r="17372" t="15822"/>
          <a:stretch/>
        </p:blipFill>
        <p:spPr>
          <a:xfrm>
            <a:off x="1081688" y="3278563"/>
            <a:ext cx="2126874" cy="1819350"/>
          </a:xfrm>
          <a:prstGeom prst="rect">
            <a:avLst/>
          </a:prstGeom>
          <a:noFill/>
          <a:ln>
            <a:noFill/>
          </a:ln>
          <a:effectLst>
            <a:outerShdw blurRad="57150" rotWithShape="0" algn="bl" dir="5400000" dist="19050">
              <a:srgbClr val="000000">
                <a:alpha val="498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96" name="Google Shape;96;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goal of our project is to improve the current Kensington Lock design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Create an electronic lock with removable cable</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Customer requirements</a:t>
            </a:r>
            <a:endParaRPr/>
          </a:p>
          <a:p>
            <a:pPr indent="-308700" lvl="1" marL="914400" rtl="0" algn="l">
              <a:lnSpc>
                <a:spcPct val="105000"/>
              </a:lnSpc>
              <a:spcBef>
                <a:spcPts val="0"/>
              </a:spcBef>
              <a:spcAft>
                <a:spcPts val="0"/>
              </a:spcAft>
              <a:buSzPts val="1261"/>
              <a:buChar char="○"/>
            </a:pPr>
            <a:r>
              <a:rPr lang="en" sz="1261">
                <a:highlight>
                  <a:schemeClr val="lt1"/>
                </a:highlight>
              </a:rPr>
              <a:t>Alert user of theft</a:t>
            </a:r>
            <a:endParaRPr sz="1261">
              <a:highlight>
                <a:schemeClr val="lt1"/>
              </a:highlight>
            </a:endParaRPr>
          </a:p>
          <a:p>
            <a:pPr indent="-308700" lvl="1" marL="914400" rtl="0" algn="l">
              <a:lnSpc>
                <a:spcPct val="105000"/>
              </a:lnSpc>
              <a:spcBef>
                <a:spcPts val="0"/>
              </a:spcBef>
              <a:spcAft>
                <a:spcPts val="0"/>
              </a:spcAft>
              <a:buSzPts val="1261"/>
              <a:buChar char="○"/>
            </a:pPr>
            <a:r>
              <a:rPr lang="en" sz="1261">
                <a:highlight>
                  <a:schemeClr val="lt1"/>
                </a:highlight>
              </a:rPr>
              <a:t>Small, compact design </a:t>
            </a:r>
            <a:endParaRPr sz="1261">
              <a:highlight>
                <a:schemeClr val="lt1"/>
              </a:highlight>
            </a:endParaRPr>
          </a:p>
          <a:p>
            <a:pPr indent="-308700" lvl="1" marL="914400" rtl="0" algn="l">
              <a:lnSpc>
                <a:spcPct val="105000"/>
              </a:lnSpc>
              <a:spcBef>
                <a:spcPts val="0"/>
              </a:spcBef>
              <a:spcAft>
                <a:spcPts val="0"/>
              </a:spcAft>
              <a:buSzPts val="1261"/>
              <a:buChar char="○"/>
            </a:pPr>
            <a:r>
              <a:rPr lang="en" sz="1261">
                <a:highlight>
                  <a:schemeClr val="lt1"/>
                </a:highlight>
              </a:rPr>
              <a:t>Compatible with Kensington lock system</a:t>
            </a:r>
            <a:endParaRPr sz="1261">
              <a:highlight>
                <a:schemeClr val="lt1"/>
              </a:highlight>
            </a:endParaRPr>
          </a:p>
          <a:p>
            <a:pPr indent="-308700" lvl="1" marL="914400" rtl="0" algn="l">
              <a:lnSpc>
                <a:spcPct val="105000"/>
              </a:lnSpc>
              <a:spcBef>
                <a:spcPts val="0"/>
              </a:spcBef>
              <a:spcAft>
                <a:spcPts val="0"/>
              </a:spcAft>
              <a:buSzPts val="1261"/>
              <a:buChar char="○"/>
            </a:pPr>
            <a:r>
              <a:rPr lang="en" sz="1261">
                <a:highlight>
                  <a:schemeClr val="lt1"/>
                </a:highlight>
              </a:rPr>
              <a:t>Minimize size of electronic components </a:t>
            </a:r>
            <a:endParaRPr sz="1261">
              <a:highlight>
                <a:schemeClr val="lt1"/>
              </a:highlight>
            </a:endParaRPr>
          </a:p>
          <a:p>
            <a:pPr indent="-308700" lvl="1" marL="914400" rtl="0" algn="l">
              <a:lnSpc>
                <a:spcPct val="105000"/>
              </a:lnSpc>
              <a:spcBef>
                <a:spcPts val="0"/>
              </a:spcBef>
              <a:spcAft>
                <a:spcPts val="0"/>
              </a:spcAft>
              <a:buSzPts val="1261"/>
              <a:buChar char="○"/>
            </a:pPr>
            <a:r>
              <a:rPr lang="en" sz="1261">
                <a:highlight>
                  <a:schemeClr val="lt1"/>
                </a:highlight>
              </a:rPr>
              <a:t>Improve battery life and include rechargeable battery </a:t>
            </a:r>
            <a:endParaRPr sz="1261">
              <a:highlight>
                <a:schemeClr val="lt1"/>
              </a:highlight>
            </a:endParaRPr>
          </a:p>
          <a:p>
            <a:pPr indent="-308700" lvl="1" marL="914400" rtl="0" algn="l">
              <a:lnSpc>
                <a:spcPct val="105000"/>
              </a:lnSpc>
              <a:spcBef>
                <a:spcPts val="0"/>
              </a:spcBef>
              <a:spcAft>
                <a:spcPts val="0"/>
              </a:spcAft>
              <a:buSzPts val="1261"/>
              <a:buChar char="○"/>
            </a:pPr>
            <a:r>
              <a:rPr lang="en" sz="1261">
                <a:highlight>
                  <a:schemeClr val="lt1"/>
                </a:highlight>
              </a:rPr>
              <a:t>Secure housing</a:t>
            </a:r>
            <a:endParaRPr sz="1261">
              <a:highlight>
                <a:schemeClr val="lt1"/>
              </a:highlight>
            </a:endParaRPr>
          </a:p>
          <a:p>
            <a:pPr indent="-308700" lvl="1" marL="914400" rtl="0" algn="l">
              <a:lnSpc>
                <a:spcPct val="105000"/>
              </a:lnSpc>
              <a:spcBef>
                <a:spcPts val="0"/>
              </a:spcBef>
              <a:spcAft>
                <a:spcPts val="0"/>
              </a:spcAft>
              <a:buSzPts val="1261"/>
              <a:buChar char="○"/>
            </a:pPr>
            <a:r>
              <a:rPr lang="en" sz="1261">
                <a:highlight>
                  <a:schemeClr val="lt1"/>
                </a:highlight>
              </a:rPr>
              <a:t>Detachable cord for extra protection</a:t>
            </a:r>
            <a:endParaRPr sz="545"/>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127625" y="500925"/>
            <a:ext cx="39207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 to Solution</a:t>
            </a:r>
            <a:endParaRPr/>
          </a:p>
        </p:txBody>
      </p:sp>
      <p:sp>
        <p:nvSpPr>
          <p:cNvPr id="102" name="Google Shape;102;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Decided to build on the last groups design</a:t>
            </a:r>
            <a:endParaRPr/>
          </a:p>
          <a:p>
            <a:pPr indent="-298450" lvl="1" marL="914400" rtl="0" algn="l">
              <a:spcBef>
                <a:spcPts val="0"/>
              </a:spcBef>
              <a:spcAft>
                <a:spcPts val="0"/>
              </a:spcAft>
              <a:buSzPts val="1100"/>
              <a:buChar char="○"/>
            </a:pPr>
            <a:r>
              <a:rPr lang="en"/>
              <a:t>Was small, compact, and gave a good launching off point</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Realized we don’t have the knowledge, experience, or tools to create custom electronics small enough for housing</a:t>
            </a:r>
            <a:endParaRPr/>
          </a:p>
          <a:p>
            <a:pPr indent="-298450" lvl="1" marL="914400" rtl="0" algn="l">
              <a:spcBef>
                <a:spcPts val="0"/>
              </a:spcBef>
              <a:spcAft>
                <a:spcPts val="0"/>
              </a:spcAft>
              <a:buSzPts val="1100"/>
              <a:buChar char="○"/>
            </a:pPr>
            <a:r>
              <a:rPr lang="en"/>
              <a:t>Created idealized housing and left electronics separate</a:t>
            </a:r>
            <a:endParaRPr/>
          </a:p>
          <a:p>
            <a:pPr indent="0" lvl="0" marL="914400" rtl="0" algn="l">
              <a:spcBef>
                <a:spcPts val="1200"/>
              </a:spcBef>
              <a:spcAft>
                <a:spcPts val="0"/>
              </a:spcAft>
              <a:buNone/>
            </a:pPr>
            <a:r>
              <a:t/>
            </a:r>
            <a:endParaRPr/>
          </a:p>
          <a:p>
            <a:pPr indent="-311150" lvl="0" marL="457200" rtl="0" algn="l">
              <a:spcBef>
                <a:spcPts val="1200"/>
              </a:spcBef>
              <a:spcAft>
                <a:spcPts val="0"/>
              </a:spcAft>
              <a:buSzPts val="1300"/>
              <a:buChar char="●"/>
            </a:pPr>
            <a:r>
              <a:rPr lang="en"/>
              <a:t>Decided to redo the electronics and solder a circuit with a lower energy requirement</a:t>
            </a:r>
            <a:endParaRPr/>
          </a:p>
          <a:p>
            <a:pPr indent="-298450" lvl="1" marL="914400" rtl="0" algn="l">
              <a:spcBef>
                <a:spcPts val="0"/>
              </a:spcBef>
              <a:spcAft>
                <a:spcPts val="0"/>
              </a:spcAft>
              <a:buSzPts val="1100"/>
              <a:buChar char="○"/>
            </a:pPr>
            <a:r>
              <a:rPr lang="en"/>
              <a:t>Iterated with different boards and bluetooth apps</a:t>
            </a:r>
            <a:endParaRPr/>
          </a:p>
          <a:p>
            <a:pPr indent="0" lvl="0" marL="914400" rtl="0" algn="l">
              <a:spcBef>
                <a:spcPts val="1200"/>
              </a:spcBef>
              <a:spcAft>
                <a:spcPts val="0"/>
              </a:spcAft>
              <a:buNone/>
            </a:pPr>
            <a:r>
              <a:t/>
            </a:r>
            <a:endParaRPr/>
          </a:p>
          <a:p>
            <a:pPr indent="-311150" lvl="0" marL="457200" rtl="0" algn="l">
              <a:spcBef>
                <a:spcPts val="1200"/>
              </a:spcBef>
              <a:spcAft>
                <a:spcPts val="0"/>
              </a:spcAft>
              <a:buSzPts val="1300"/>
              <a:buChar char="●"/>
            </a:pPr>
            <a:r>
              <a:rPr lang="en"/>
              <a:t>Slightly expanded housing to </a:t>
            </a:r>
            <a:r>
              <a:rPr lang="en"/>
              <a:t>accommodate</a:t>
            </a:r>
            <a:r>
              <a:rPr lang="en"/>
              <a:t> deadman switch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228600" lvl="0" marL="457200" rtl="0" algn="l">
              <a:spcBef>
                <a:spcPts val="0"/>
              </a:spcBef>
              <a:spcAft>
                <a:spcPts val="0"/>
              </a:spcAft>
              <a:buSzPts val="2600"/>
              <a:buNone/>
            </a:pPr>
            <a:r>
              <a:rPr lang="en" sz="2600"/>
              <a:t>Design Evolution</a:t>
            </a:r>
            <a:endParaRPr sz="2600"/>
          </a:p>
        </p:txBody>
      </p:sp>
      <p:pic>
        <p:nvPicPr>
          <p:cNvPr id="108" name="Google Shape;108;p19"/>
          <p:cNvPicPr preferRelativeResize="0"/>
          <p:nvPr/>
        </p:nvPicPr>
        <p:blipFill rotWithShape="1">
          <a:blip r:embed="rId3">
            <a:alphaModFix/>
          </a:blip>
          <a:srcRect b="0" l="14078" r="19700" t="22708"/>
          <a:stretch/>
        </p:blipFill>
        <p:spPr>
          <a:xfrm>
            <a:off x="7106500" y="2571762"/>
            <a:ext cx="2037499" cy="1783626"/>
          </a:xfrm>
          <a:prstGeom prst="rect">
            <a:avLst/>
          </a:prstGeom>
          <a:noFill/>
          <a:ln>
            <a:noFill/>
          </a:ln>
          <a:effectLst>
            <a:outerShdw blurRad="57150" rotWithShape="0" algn="bl" dir="5400000" dist="19050">
              <a:srgbClr val="000000">
                <a:alpha val="49800"/>
              </a:srgbClr>
            </a:outerShdw>
          </a:effectLst>
        </p:spPr>
      </p:pic>
      <p:pic>
        <p:nvPicPr>
          <p:cNvPr id="109" name="Google Shape;109;p19"/>
          <p:cNvPicPr preferRelativeResize="0"/>
          <p:nvPr/>
        </p:nvPicPr>
        <p:blipFill rotWithShape="1">
          <a:blip r:embed="rId4">
            <a:alphaModFix/>
          </a:blip>
          <a:srcRect b="0" l="0" r="0" t="0"/>
          <a:stretch/>
        </p:blipFill>
        <p:spPr>
          <a:xfrm>
            <a:off x="5358850" y="2571762"/>
            <a:ext cx="1747647" cy="1783625"/>
          </a:xfrm>
          <a:prstGeom prst="rect">
            <a:avLst/>
          </a:prstGeom>
          <a:noFill/>
          <a:ln>
            <a:noFill/>
          </a:ln>
          <a:effectLst>
            <a:outerShdw blurRad="57150" rotWithShape="0" algn="bl" dir="5400000" dist="19050">
              <a:srgbClr val="000000">
                <a:alpha val="49800"/>
              </a:srgbClr>
            </a:outerShdw>
          </a:effectLst>
        </p:spPr>
      </p:pic>
      <p:pic>
        <p:nvPicPr>
          <p:cNvPr id="110" name="Google Shape;110;p19"/>
          <p:cNvPicPr preferRelativeResize="0"/>
          <p:nvPr/>
        </p:nvPicPr>
        <p:blipFill>
          <a:blip r:embed="rId5">
            <a:alphaModFix/>
          </a:blip>
          <a:stretch>
            <a:fillRect/>
          </a:stretch>
        </p:blipFill>
        <p:spPr>
          <a:xfrm>
            <a:off x="204075" y="96275"/>
            <a:ext cx="2139799" cy="1708050"/>
          </a:xfrm>
          <a:prstGeom prst="rect">
            <a:avLst/>
          </a:prstGeom>
          <a:noFill/>
          <a:ln>
            <a:noFill/>
          </a:ln>
        </p:spPr>
      </p:pic>
      <p:pic>
        <p:nvPicPr>
          <p:cNvPr id="111" name="Google Shape;111;p19"/>
          <p:cNvPicPr preferRelativeResize="0"/>
          <p:nvPr/>
        </p:nvPicPr>
        <p:blipFill>
          <a:blip r:embed="rId6">
            <a:alphaModFix/>
          </a:blip>
          <a:stretch>
            <a:fillRect/>
          </a:stretch>
        </p:blipFill>
        <p:spPr>
          <a:xfrm>
            <a:off x="2976610" y="102775"/>
            <a:ext cx="2462825" cy="1723450"/>
          </a:xfrm>
          <a:prstGeom prst="rect">
            <a:avLst/>
          </a:prstGeom>
          <a:noFill/>
          <a:ln>
            <a:noFill/>
          </a:ln>
        </p:spPr>
      </p:pic>
      <p:pic>
        <p:nvPicPr>
          <p:cNvPr id="112" name="Google Shape;112;p19"/>
          <p:cNvPicPr preferRelativeResize="0"/>
          <p:nvPr/>
        </p:nvPicPr>
        <p:blipFill>
          <a:blip r:embed="rId7">
            <a:alphaModFix/>
          </a:blip>
          <a:stretch>
            <a:fillRect/>
          </a:stretch>
        </p:blipFill>
        <p:spPr>
          <a:xfrm>
            <a:off x="6072151" y="219727"/>
            <a:ext cx="2826200" cy="1461150"/>
          </a:xfrm>
          <a:prstGeom prst="rect">
            <a:avLst/>
          </a:prstGeom>
          <a:noFill/>
          <a:ln>
            <a:noFill/>
          </a:ln>
        </p:spPr>
      </p:pic>
      <p:pic>
        <p:nvPicPr>
          <p:cNvPr id="113" name="Google Shape;113;p19"/>
          <p:cNvPicPr preferRelativeResize="0"/>
          <p:nvPr/>
        </p:nvPicPr>
        <p:blipFill rotWithShape="1">
          <a:blip r:embed="rId8">
            <a:alphaModFix/>
          </a:blip>
          <a:srcRect b="0" l="27220" r="23252" t="0"/>
          <a:stretch/>
        </p:blipFill>
        <p:spPr>
          <a:xfrm>
            <a:off x="2781305" y="2347189"/>
            <a:ext cx="1496950" cy="2014460"/>
          </a:xfrm>
          <a:prstGeom prst="rect">
            <a:avLst/>
          </a:prstGeom>
          <a:noFill/>
          <a:ln>
            <a:noFill/>
          </a:ln>
        </p:spPr>
      </p:pic>
      <p:pic>
        <p:nvPicPr>
          <p:cNvPr id="114" name="Google Shape;114;p19"/>
          <p:cNvPicPr preferRelativeResize="0"/>
          <p:nvPr/>
        </p:nvPicPr>
        <p:blipFill rotWithShape="1">
          <a:blip r:embed="rId9">
            <a:alphaModFix/>
          </a:blip>
          <a:srcRect b="4996" l="7394" r="9056" t="8258"/>
          <a:stretch/>
        </p:blipFill>
        <p:spPr>
          <a:xfrm>
            <a:off x="204072" y="2571763"/>
            <a:ext cx="2577229" cy="1783625"/>
          </a:xfrm>
          <a:prstGeom prst="rect">
            <a:avLst/>
          </a:prstGeom>
          <a:noFill/>
          <a:ln>
            <a:noFill/>
          </a:ln>
        </p:spPr>
      </p:pic>
      <p:cxnSp>
        <p:nvCxnSpPr>
          <p:cNvPr id="115" name="Google Shape;115;p19"/>
          <p:cNvCxnSpPr>
            <a:stCxn id="110" idx="3"/>
            <a:endCxn id="111" idx="1"/>
          </p:cNvCxnSpPr>
          <p:nvPr/>
        </p:nvCxnSpPr>
        <p:spPr>
          <a:xfrm>
            <a:off x="2343874" y="950300"/>
            <a:ext cx="632700" cy="14100"/>
          </a:xfrm>
          <a:prstGeom prst="straightConnector1">
            <a:avLst/>
          </a:prstGeom>
          <a:noFill/>
          <a:ln cap="flat" cmpd="sng" w="38100">
            <a:solidFill>
              <a:srgbClr val="000000"/>
            </a:solidFill>
            <a:prstDash val="solid"/>
            <a:round/>
            <a:headEnd len="med" w="med" type="none"/>
            <a:tailEnd len="med" w="med" type="triangle"/>
          </a:ln>
        </p:spPr>
      </p:cxnSp>
      <p:cxnSp>
        <p:nvCxnSpPr>
          <p:cNvPr id="116" name="Google Shape;116;p19"/>
          <p:cNvCxnSpPr>
            <a:stCxn id="111" idx="3"/>
            <a:endCxn id="112" idx="1"/>
          </p:cNvCxnSpPr>
          <p:nvPr/>
        </p:nvCxnSpPr>
        <p:spPr>
          <a:xfrm flipH="1" rot="10800000">
            <a:off x="5439435" y="950400"/>
            <a:ext cx="632700" cy="14100"/>
          </a:xfrm>
          <a:prstGeom prst="straightConnector1">
            <a:avLst/>
          </a:prstGeom>
          <a:noFill/>
          <a:ln cap="flat" cmpd="sng" w="38100">
            <a:solidFill>
              <a:srgbClr val="000000"/>
            </a:solidFill>
            <a:prstDash val="solid"/>
            <a:round/>
            <a:headEnd len="med" w="med" type="none"/>
            <a:tailEnd len="med" w="med" type="triangle"/>
          </a:ln>
        </p:spPr>
      </p:cxnSp>
      <p:cxnSp>
        <p:nvCxnSpPr>
          <p:cNvPr id="117" name="Google Shape;117;p19"/>
          <p:cNvCxnSpPr>
            <a:stCxn id="118" idx="2"/>
          </p:cNvCxnSpPr>
          <p:nvPr/>
        </p:nvCxnSpPr>
        <p:spPr>
          <a:xfrm>
            <a:off x="7505750" y="2022575"/>
            <a:ext cx="0" cy="385800"/>
          </a:xfrm>
          <a:prstGeom prst="straightConnector1">
            <a:avLst/>
          </a:prstGeom>
          <a:noFill/>
          <a:ln cap="flat" cmpd="sng" w="38100">
            <a:solidFill>
              <a:srgbClr val="000000"/>
            </a:solidFill>
            <a:prstDash val="solid"/>
            <a:round/>
            <a:headEnd len="med" w="med" type="none"/>
            <a:tailEnd len="med" w="med" type="triangle"/>
          </a:ln>
        </p:spPr>
      </p:cxnSp>
      <p:cxnSp>
        <p:nvCxnSpPr>
          <p:cNvPr id="119" name="Google Shape;119;p19"/>
          <p:cNvCxnSpPr>
            <a:stCxn id="109" idx="1"/>
          </p:cNvCxnSpPr>
          <p:nvPr/>
        </p:nvCxnSpPr>
        <p:spPr>
          <a:xfrm flipH="1">
            <a:off x="4277650" y="3463575"/>
            <a:ext cx="1081200" cy="4500"/>
          </a:xfrm>
          <a:prstGeom prst="straightConnector1">
            <a:avLst/>
          </a:prstGeom>
          <a:noFill/>
          <a:ln cap="flat" cmpd="sng" w="38100">
            <a:solidFill>
              <a:srgbClr val="000000"/>
            </a:solidFill>
            <a:prstDash val="solid"/>
            <a:round/>
            <a:headEnd len="med" w="med" type="none"/>
            <a:tailEnd len="med" w="med" type="triangle"/>
          </a:ln>
        </p:spPr>
      </p:cxnSp>
      <p:sp>
        <p:nvSpPr>
          <p:cNvPr id="120" name="Google Shape;120;p19"/>
          <p:cNvSpPr txBox="1"/>
          <p:nvPr/>
        </p:nvSpPr>
        <p:spPr>
          <a:xfrm>
            <a:off x="204025" y="1804325"/>
            <a:ext cx="2139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First iteration with solenoid lock</a:t>
            </a:r>
            <a:endParaRPr sz="1000">
              <a:latin typeface="Roboto"/>
              <a:ea typeface="Roboto"/>
              <a:cs typeface="Roboto"/>
              <a:sym typeface="Roboto"/>
            </a:endParaRPr>
          </a:p>
        </p:txBody>
      </p:sp>
      <p:sp>
        <p:nvSpPr>
          <p:cNvPr id="121" name="Google Shape;121;p19"/>
          <p:cNvSpPr txBox="1"/>
          <p:nvPr/>
        </p:nvSpPr>
        <p:spPr>
          <a:xfrm>
            <a:off x="2969750" y="1857375"/>
            <a:ext cx="246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Second iteration wrapping around lock core</a:t>
            </a:r>
            <a:endParaRPr sz="1000">
              <a:latin typeface="Roboto"/>
              <a:ea typeface="Roboto"/>
              <a:cs typeface="Roboto"/>
              <a:sym typeface="Roboto"/>
            </a:endParaRPr>
          </a:p>
        </p:txBody>
      </p:sp>
      <p:sp>
        <p:nvSpPr>
          <p:cNvPr id="118" name="Google Shape;118;p19"/>
          <p:cNvSpPr txBox="1"/>
          <p:nvPr/>
        </p:nvSpPr>
        <p:spPr>
          <a:xfrm>
            <a:off x="6113000" y="1683875"/>
            <a:ext cx="278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Third iteration adds room for electronics</a:t>
            </a:r>
            <a:endParaRPr sz="1000">
              <a:latin typeface="Roboto"/>
              <a:ea typeface="Roboto"/>
              <a:cs typeface="Roboto"/>
              <a:sym typeface="Roboto"/>
            </a:endParaRPr>
          </a:p>
        </p:txBody>
      </p:sp>
      <p:sp>
        <p:nvSpPr>
          <p:cNvPr id="122" name="Google Shape;122;p19"/>
          <p:cNvSpPr txBox="1"/>
          <p:nvPr/>
        </p:nvSpPr>
        <p:spPr>
          <a:xfrm>
            <a:off x="5102125" y="2204763"/>
            <a:ext cx="226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Fourth </a:t>
            </a:r>
            <a:r>
              <a:rPr lang="en" sz="1000">
                <a:latin typeface="Roboto"/>
                <a:ea typeface="Roboto"/>
                <a:cs typeface="Roboto"/>
                <a:sym typeface="Roboto"/>
              </a:rPr>
              <a:t>iteration minimizes housing</a:t>
            </a:r>
            <a:endParaRPr sz="1000">
              <a:latin typeface="Roboto"/>
              <a:ea typeface="Roboto"/>
              <a:cs typeface="Roboto"/>
              <a:sym typeface="Roboto"/>
            </a:endParaRPr>
          </a:p>
        </p:txBody>
      </p:sp>
      <p:sp>
        <p:nvSpPr>
          <p:cNvPr id="123" name="Google Shape;123;p19"/>
          <p:cNvSpPr txBox="1"/>
          <p:nvPr/>
        </p:nvSpPr>
        <p:spPr>
          <a:xfrm>
            <a:off x="183038" y="2276475"/>
            <a:ext cx="261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Fifth iteration expands for deadman switch</a:t>
            </a:r>
            <a:endParaRPr sz="10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Housing:</a:t>
            </a:r>
            <a:endParaRPr/>
          </a:p>
          <a:p>
            <a:pPr indent="-311150" lvl="0" marL="457200" rtl="0" algn="l">
              <a:spcBef>
                <a:spcPts val="1200"/>
              </a:spcBef>
              <a:spcAft>
                <a:spcPts val="0"/>
              </a:spcAft>
              <a:buSzPts val="1300"/>
              <a:buChar char="●"/>
            </a:pPr>
            <a:r>
              <a:rPr lang="en"/>
              <a:t>Final design is a 27 x 27 x 37 mm aluminum box with holes for the deadman switch, and wireless charging</a:t>
            </a:r>
            <a:endParaRPr/>
          </a:p>
          <a:p>
            <a:pPr indent="-311150" lvl="0" marL="457200" rtl="0" algn="l">
              <a:spcBef>
                <a:spcPts val="0"/>
              </a:spcBef>
              <a:spcAft>
                <a:spcPts val="0"/>
              </a:spcAft>
              <a:buSzPts val="1300"/>
              <a:buChar char="●"/>
            </a:pPr>
            <a:r>
              <a:rPr lang="en"/>
              <a:t>Screws and deadman switch face the </a:t>
            </a:r>
            <a:r>
              <a:rPr lang="en"/>
              <a:t>computer, eliminating the possibility of being undone while in use.</a:t>
            </a:r>
            <a:endParaRPr/>
          </a:p>
          <a:p>
            <a:pPr indent="-311150" lvl="0" marL="457200" rtl="0" algn="l">
              <a:spcBef>
                <a:spcPts val="0"/>
              </a:spcBef>
              <a:spcAft>
                <a:spcPts val="0"/>
              </a:spcAft>
              <a:buSzPts val="1300"/>
              <a:buChar char="●"/>
            </a:pPr>
            <a:r>
              <a:rPr lang="en"/>
              <a:t>Separate electronics send user mobile alerts when motion is detected</a:t>
            </a:r>
            <a:endParaRPr/>
          </a:p>
          <a:p>
            <a:pPr indent="0" lvl="0" marL="0" rtl="0" algn="l">
              <a:spcBef>
                <a:spcPts val="1200"/>
              </a:spcBef>
              <a:spcAft>
                <a:spcPts val="0"/>
              </a:spcAft>
              <a:buNone/>
            </a:pPr>
            <a:r>
              <a:rPr lang="en"/>
              <a:t>Electronics:</a:t>
            </a:r>
            <a:endParaRPr/>
          </a:p>
          <a:p>
            <a:pPr indent="-311150" lvl="0" marL="457200" rtl="0" algn="l">
              <a:spcBef>
                <a:spcPts val="1200"/>
              </a:spcBef>
              <a:spcAft>
                <a:spcPts val="0"/>
              </a:spcAft>
              <a:buSzPts val="1300"/>
              <a:buChar char="●"/>
            </a:pPr>
            <a:r>
              <a:rPr lang="en"/>
              <a:t>ItsyBitsy nRF52840</a:t>
            </a:r>
            <a:endParaRPr/>
          </a:p>
          <a:p>
            <a:pPr indent="-311150" lvl="0" marL="457200" rtl="0" algn="l">
              <a:spcBef>
                <a:spcPts val="0"/>
              </a:spcBef>
              <a:spcAft>
                <a:spcPts val="0"/>
              </a:spcAft>
              <a:buSzPts val="1300"/>
              <a:buChar char="●"/>
            </a:pPr>
            <a:r>
              <a:rPr lang="en"/>
              <a:t>Flora Accelerometer</a:t>
            </a:r>
            <a:endParaRPr/>
          </a:p>
          <a:p>
            <a:pPr indent="-311150" lvl="0" marL="457200" rtl="0" algn="l">
              <a:spcBef>
                <a:spcPts val="0"/>
              </a:spcBef>
              <a:spcAft>
                <a:spcPts val="0"/>
              </a:spcAft>
              <a:buSzPts val="1300"/>
              <a:buChar char="●"/>
            </a:pPr>
            <a:r>
              <a:rPr lang="en"/>
              <a:t>Coin cell batteries</a:t>
            </a:r>
            <a:endParaRPr/>
          </a:p>
          <a:p>
            <a:pPr indent="-311150" lvl="0" marL="457200" rtl="0" algn="l">
              <a:spcBef>
                <a:spcPts val="0"/>
              </a:spcBef>
              <a:spcAft>
                <a:spcPts val="0"/>
              </a:spcAft>
              <a:buSzPts val="1300"/>
              <a:buChar char="●"/>
            </a:pPr>
            <a:r>
              <a:rPr lang="en"/>
              <a:t>Button</a:t>
            </a:r>
            <a:endParaRPr/>
          </a:p>
          <a:p>
            <a:pPr indent="-311150" lvl="0" marL="457200" rtl="0" algn="l">
              <a:spcBef>
                <a:spcPts val="0"/>
              </a:spcBef>
              <a:spcAft>
                <a:spcPts val="0"/>
              </a:spcAft>
              <a:buSzPts val="1300"/>
              <a:buChar char="●"/>
            </a:pPr>
            <a:r>
              <a:rPr lang="en"/>
              <a:t>Wireless charging coil (not wired into main circuit)</a:t>
            </a:r>
            <a:endParaRPr/>
          </a:p>
          <a:p>
            <a:pPr indent="-298450" lvl="1" marL="914400" rtl="0" algn="l">
              <a:spcBef>
                <a:spcPts val="0"/>
              </a:spcBef>
              <a:spcAft>
                <a:spcPts val="0"/>
              </a:spcAft>
              <a:buSzPts val="1100"/>
              <a:buChar char="○"/>
            </a:pPr>
            <a:r>
              <a:rPr lang="en"/>
              <a:t>Transfers voltage to charge the battery when both coils are brought near each other</a:t>
            </a:r>
            <a:endParaRPr/>
          </a:p>
        </p:txBody>
      </p:sp>
      <p:sp>
        <p:nvSpPr>
          <p:cNvPr id="129" name="Google Shape;129;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a:t>
            </a:r>
            <a:r>
              <a:rPr lang="en"/>
              <a:t> Design</a:t>
            </a:r>
            <a:endParaRPr/>
          </a:p>
        </p:txBody>
      </p:sp>
      <p:pic>
        <p:nvPicPr>
          <p:cNvPr id="130" name="Google Shape;130;p20"/>
          <p:cNvPicPr preferRelativeResize="0"/>
          <p:nvPr/>
        </p:nvPicPr>
        <p:blipFill rotWithShape="1">
          <a:blip r:embed="rId3">
            <a:alphaModFix/>
          </a:blip>
          <a:srcRect b="20012" l="13157" r="16558" t="0"/>
          <a:stretch/>
        </p:blipFill>
        <p:spPr>
          <a:xfrm>
            <a:off x="311726" y="1418549"/>
            <a:ext cx="2314127" cy="1755301"/>
          </a:xfrm>
          <a:prstGeom prst="rect">
            <a:avLst/>
          </a:prstGeom>
          <a:noFill/>
          <a:ln>
            <a:noFill/>
          </a:ln>
        </p:spPr>
      </p:pic>
      <p:pic>
        <p:nvPicPr>
          <p:cNvPr id="131" name="Google Shape;131;p20"/>
          <p:cNvPicPr preferRelativeResize="0"/>
          <p:nvPr/>
        </p:nvPicPr>
        <p:blipFill rotWithShape="1">
          <a:blip r:embed="rId4">
            <a:alphaModFix/>
          </a:blip>
          <a:srcRect b="18100" l="15111" r="19357" t="7775"/>
          <a:stretch/>
        </p:blipFill>
        <p:spPr>
          <a:xfrm>
            <a:off x="311725" y="3173850"/>
            <a:ext cx="2314127" cy="1744647"/>
          </a:xfrm>
          <a:prstGeom prst="rect">
            <a:avLst/>
          </a:prstGeom>
          <a:noFill/>
          <a:ln>
            <a:noFill/>
          </a:ln>
        </p:spPr>
      </p:pic>
      <p:pic>
        <p:nvPicPr>
          <p:cNvPr id="132" name="Google Shape;132;p20"/>
          <p:cNvPicPr preferRelativeResize="0"/>
          <p:nvPr/>
        </p:nvPicPr>
        <p:blipFill rotWithShape="1">
          <a:blip r:embed="rId5">
            <a:alphaModFix/>
          </a:blip>
          <a:srcRect b="0" l="27220" r="23252" t="0"/>
          <a:stretch/>
        </p:blipFill>
        <p:spPr>
          <a:xfrm>
            <a:off x="2625850" y="1418550"/>
            <a:ext cx="1680799" cy="22618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138" name="Google Shape;138;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Successfully</a:t>
            </a:r>
            <a:r>
              <a:rPr lang="en"/>
              <a:t> able to detect movement of laptop</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Successfully able to send notification to users phone</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Eliminated “easy access points”</a:t>
            </a:r>
            <a:endParaRPr/>
          </a:p>
          <a:p>
            <a:pPr indent="0" lvl="0" marL="457200" rtl="0" algn="l">
              <a:spcBef>
                <a:spcPts val="1200"/>
              </a:spcBef>
              <a:spcAft>
                <a:spcPts val="0"/>
              </a:spcAft>
              <a:buNone/>
            </a:pPr>
            <a:r>
              <a:t/>
            </a:r>
            <a:endParaRPr/>
          </a:p>
          <a:p>
            <a:pPr indent="-304958" lvl="0" marL="457200" rtl="0" algn="l">
              <a:spcBef>
                <a:spcPts val="1200"/>
              </a:spcBef>
              <a:spcAft>
                <a:spcPts val="0"/>
              </a:spcAft>
              <a:buSzPct val="100000"/>
              <a:buChar char="●"/>
            </a:pPr>
            <a:r>
              <a:rPr lang="en"/>
              <a:t>Wireless charging does not yet transfer full voltage</a:t>
            </a:r>
            <a:endParaRPr/>
          </a:p>
          <a:p>
            <a:pPr indent="-293211" lvl="1" marL="914400" rtl="0" algn="l">
              <a:spcBef>
                <a:spcPts val="0"/>
              </a:spcBef>
              <a:spcAft>
                <a:spcPts val="0"/>
              </a:spcAft>
              <a:buSzPct val="100000"/>
              <a:buChar char="○"/>
            </a:pPr>
            <a:r>
              <a:rPr lang="en"/>
              <a:t>Gives 2.5 volts needs to be 5 volts</a:t>
            </a:r>
            <a:endParaRPr/>
          </a:p>
          <a:p>
            <a:pPr indent="-293211" lvl="1" marL="914400" rtl="0" algn="l">
              <a:spcBef>
                <a:spcPts val="0"/>
              </a:spcBef>
              <a:spcAft>
                <a:spcPts val="0"/>
              </a:spcAft>
              <a:buSzPct val="100000"/>
              <a:buChar char="○"/>
            </a:pPr>
            <a:r>
              <a:rPr lang="en"/>
              <a:t>Can achieve by winding coil tighter and adding more loops</a:t>
            </a:r>
            <a:endParaRPr/>
          </a:p>
          <a:p>
            <a:pPr indent="0" lvl="0" marL="914400" rtl="0" algn="l">
              <a:spcBef>
                <a:spcPts val="1200"/>
              </a:spcBef>
              <a:spcAft>
                <a:spcPts val="0"/>
              </a:spcAft>
              <a:buNone/>
            </a:pPr>
            <a:r>
              <a:t/>
            </a:r>
            <a:endParaRPr/>
          </a:p>
          <a:p>
            <a:pPr indent="-304958" lvl="0" marL="457200" rtl="0" algn="l">
              <a:spcBef>
                <a:spcPts val="1200"/>
              </a:spcBef>
              <a:spcAft>
                <a:spcPts val="0"/>
              </a:spcAft>
              <a:buSzPct val="100000"/>
              <a:buChar char="●"/>
            </a:pPr>
            <a:r>
              <a:rPr lang="en"/>
              <a:t>Created Idealized metal housing</a:t>
            </a:r>
            <a:endParaRPr/>
          </a:p>
        </p:txBody>
      </p:sp>
      <p:pic>
        <p:nvPicPr>
          <p:cNvPr id="139" name="Google Shape;139;p21" title="Screen_Recording_20220414-125316_Bluefruit Connect.mp4">
            <a:hlinkClick r:id="rId3"/>
          </p:cNvPr>
          <p:cNvPicPr preferRelativeResize="0"/>
          <p:nvPr/>
        </p:nvPicPr>
        <p:blipFill>
          <a:blip r:embed="rId4">
            <a:alphaModFix/>
          </a:blip>
          <a:stretch>
            <a:fillRect/>
          </a:stretch>
        </p:blipFill>
        <p:spPr>
          <a:xfrm>
            <a:off x="1191126" y="1051875"/>
            <a:ext cx="1947700" cy="392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